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25"/>
  </p:notesMasterIdLst>
  <p:sldIdLst>
    <p:sldId id="256" r:id="rId2"/>
    <p:sldId id="258" r:id="rId3"/>
    <p:sldId id="257" r:id="rId4"/>
    <p:sldId id="261" r:id="rId5"/>
    <p:sldId id="262" r:id="rId6"/>
    <p:sldId id="272" r:id="rId7"/>
    <p:sldId id="260" r:id="rId8"/>
    <p:sldId id="271" r:id="rId9"/>
    <p:sldId id="263" r:id="rId10"/>
    <p:sldId id="269" r:id="rId11"/>
    <p:sldId id="270" r:id="rId12"/>
    <p:sldId id="264" r:id="rId13"/>
    <p:sldId id="268" r:id="rId14"/>
    <p:sldId id="265" r:id="rId15"/>
    <p:sldId id="266" r:id="rId16"/>
    <p:sldId id="283" r:id="rId17"/>
    <p:sldId id="273" r:id="rId18"/>
    <p:sldId id="274" r:id="rId19"/>
    <p:sldId id="275" r:id="rId20"/>
    <p:sldId id="278" r:id="rId21"/>
    <p:sldId id="279" r:id="rId22"/>
    <p:sldId id="277" r:id="rId23"/>
    <p:sldId id="280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53" autoAdjust="0"/>
    <p:restoredTop sz="83764" autoAdjust="0"/>
  </p:normalViewPr>
  <p:slideViewPr>
    <p:cSldViewPr>
      <p:cViewPr varScale="1">
        <p:scale>
          <a:sx n="92" d="100"/>
          <a:sy n="92" d="100"/>
        </p:scale>
        <p:origin x="-43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9970F5-AE44-4232-9813-BDF2AE46E957}" type="datetimeFigureOut">
              <a:rPr lang="en-US" smtClean="0"/>
              <a:t>4/9/2018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BD870-9AB8-43B4-AB0A-C34700747C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158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BD870-9AB8-43B4-AB0A-C34700747C0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7921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BD870-9AB8-43B4-AB0A-C34700747C0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7719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BD870-9AB8-43B4-AB0A-C34700747C0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462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BD870-9AB8-43B4-AB0A-C34700747C0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707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BD870-9AB8-43B4-AB0A-C34700747C0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8744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think the suit is over-dramatization.  Would use a med student as a real example </a:t>
            </a:r>
          </a:p>
          <a:p>
            <a:r>
              <a:rPr lang="en-US" b="1" i="1" dirty="0"/>
              <a:t>Updated with new photo.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BD870-9AB8-43B4-AB0A-C34700747C0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406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Shoes: e.g.</a:t>
            </a:r>
            <a:r>
              <a:rPr lang="en-US" baseline="0" dirty="0"/>
              <a:t> sneakers, clogs, etc</a:t>
            </a:r>
          </a:p>
          <a:p>
            <a:r>
              <a:rPr lang="en-US" b="1" i="1" baseline="0" dirty="0"/>
              <a:t>Updated to include sneakers, clogs, etc.</a:t>
            </a:r>
            <a:endParaRPr lang="en-US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BD870-9AB8-43B4-AB0A-C34700747C0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8420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Would get</a:t>
            </a:r>
            <a:r>
              <a:rPr lang="en-US" baseline="0" dirty="0"/>
              <a:t> a close up picture of someone with all the appropriate garb on</a:t>
            </a:r>
          </a:p>
          <a:p>
            <a:r>
              <a:rPr lang="en-US" baseline="0" dirty="0"/>
              <a:t>Would not expect to scrub – need to ask where to stand, watch out for sterile draping and instruments.  Get steps or stools to help see.  Maybe and in-field camera.  </a:t>
            </a:r>
          </a:p>
          <a:p>
            <a:r>
              <a:rPr lang="en-US" baseline="0" dirty="0"/>
              <a:t>If scrubbing, get gloves to scrub tech.  </a:t>
            </a:r>
          </a:p>
          <a:p>
            <a:r>
              <a:rPr lang="en-US" b="1" i="1" dirty="0"/>
              <a:t>Image updated; text edited to include wear to stand, do not contaminate the sterile field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BD870-9AB8-43B4-AB0A-C34700747C0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736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BD870-9AB8-43B4-AB0A-C34700747C0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5134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BD870-9AB8-43B4-AB0A-C34700747C0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1637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</a:t>
            </a:r>
            <a:r>
              <a:rPr lang="en-US" baseline="0" dirty="0"/>
              <a:t> getting the bed, changing the sheets,</a:t>
            </a:r>
          </a:p>
          <a:p>
            <a:r>
              <a:rPr lang="en-US" baseline="0" dirty="0"/>
              <a:t>Not the things listed here are duties for a shadower.</a:t>
            </a:r>
          </a:p>
          <a:p>
            <a:r>
              <a:rPr lang="en-US" b="1" i="1" baseline="0" dirty="0"/>
              <a:t>Updated to describe primary duties of a shadower.</a:t>
            </a:r>
            <a:endParaRPr lang="en-US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BD870-9AB8-43B4-AB0A-C34700747C0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833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3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8264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90329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978959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51775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909470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BA15D5-6B72-4954-ADC5-94BC5DBAB161}" type="datetimeFigureOut">
              <a:rPr lang="en-US" smtClean="0"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CABC7AF-D673-4EAD-8523-66B732CE33B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0" y="0"/>
            <a:ext cx="92202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6000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5220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7428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" r="19050"/>
          <a:stretch/>
        </p:blipFill>
        <p:spPr bwMode="auto">
          <a:xfrm>
            <a:off x="0" y="-1"/>
            <a:ext cx="9524999" cy="7143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3091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7021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70924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1415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5631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4" r:id="rId2"/>
    <p:sldLayoutId id="2147483649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facs.org/education/program/simulation-based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198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162050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solidFill>
                  <a:srgbClr val="FFC000"/>
                </a:solidFill>
              </a:rPr>
              <a:t>BEFORE SURGERY STARTS:</a:t>
            </a:r>
            <a:br>
              <a:rPr lang="en-US" sz="4000" dirty="0">
                <a:solidFill>
                  <a:srgbClr val="FFC000"/>
                </a:solidFill>
              </a:rPr>
            </a:br>
            <a:r>
              <a:rPr lang="en-US" sz="4000" dirty="0">
                <a:solidFill>
                  <a:srgbClr val="FFC000"/>
                </a:solidFill>
              </a:rPr>
              <a:t>Don’t forget your bioneeds breaks</a:t>
            </a:r>
            <a:endParaRPr lang="en-US" sz="4000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962400" y="1600200"/>
            <a:ext cx="5181600" cy="43735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600" dirty="0"/>
              <a:t>Before you walk into any OR, make sure to:</a:t>
            </a:r>
          </a:p>
          <a:p>
            <a:pPr lvl="1"/>
            <a:r>
              <a:rPr lang="en-US" sz="2200" dirty="0"/>
              <a:t>Eat</a:t>
            </a:r>
          </a:p>
          <a:p>
            <a:pPr lvl="1"/>
            <a:r>
              <a:rPr lang="en-US" sz="2200" dirty="0"/>
              <a:t>Hydrate</a:t>
            </a:r>
          </a:p>
          <a:p>
            <a:pPr lvl="1"/>
            <a:r>
              <a:rPr lang="en-US" sz="2200" dirty="0"/>
              <a:t>Use the restroom</a:t>
            </a:r>
          </a:p>
          <a:p>
            <a:endParaRPr lang="en-US" sz="1200" dirty="0"/>
          </a:p>
          <a:p>
            <a:pPr marL="0" indent="0">
              <a:buNone/>
            </a:pPr>
            <a:r>
              <a:rPr lang="en-US" sz="2600" dirty="0"/>
              <a:t>Pro Tip: During long procedures, there may be a break while waiting for pathology or radiology. Use this opportunity to take a quick break even if you don't think you need it.</a:t>
            </a:r>
          </a:p>
          <a:p>
            <a:endParaRPr lang="en-US" sz="2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2133600"/>
            <a:ext cx="3676611" cy="334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6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5400"/>
            <a:ext cx="84582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BEFORE SURGERY STARTS:</a:t>
            </a:r>
            <a:br>
              <a:rPr lang="en-US" b="1" dirty="0">
                <a:solidFill>
                  <a:srgbClr val="FFC000"/>
                </a:solidFill>
              </a:rPr>
            </a:br>
            <a:r>
              <a:rPr lang="en-US" b="1" dirty="0">
                <a:solidFill>
                  <a:srgbClr val="FFC000"/>
                </a:solidFill>
              </a:rPr>
              <a:t>Who is the patient?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9412" y="1725478"/>
            <a:ext cx="5257800" cy="639762"/>
          </a:xfrm>
        </p:spPr>
        <p:txBody>
          <a:bodyPr>
            <a:noAutofit/>
          </a:bodyPr>
          <a:lstStyle/>
          <a:p>
            <a:r>
              <a:rPr lang="en-US" dirty="0"/>
              <a:t>Ask your </a:t>
            </a:r>
            <a:r>
              <a:rPr lang="en-US" dirty="0" smtClean="0"/>
              <a:t>Attending or Resident to brief you </a:t>
            </a:r>
            <a:r>
              <a:rPr lang="en-US" dirty="0"/>
              <a:t>on the </a:t>
            </a:r>
            <a:r>
              <a:rPr lang="en-US" dirty="0" smtClean="0"/>
              <a:t>following four items:</a:t>
            </a:r>
          </a:p>
          <a:p>
            <a:endParaRPr lang="en-US" sz="1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2286000"/>
            <a:ext cx="5029200" cy="4149725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The patient's history and indication for surgery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Pre-operative labs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Facts about the disease process (epidemiology, pathophysiology, etc.)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basic steps of the procedure, and the relevant anatomy </a:t>
            </a:r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dirty="0"/>
              <a:t>This will ensure that you maximize your learning during the case, and will orient you to the types of questions that the </a:t>
            </a:r>
            <a:r>
              <a:rPr lang="en-US" dirty="0" smtClean="0"/>
              <a:t>Attending </a:t>
            </a:r>
            <a:r>
              <a:rPr lang="en-US" dirty="0"/>
              <a:t>or </a:t>
            </a:r>
            <a:r>
              <a:rPr lang="en-US" dirty="0" smtClean="0"/>
              <a:t>Resident </a:t>
            </a:r>
            <a:r>
              <a:rPr lang="en-US" dirty="0"/>
              <a:t>may ask you. </a:t>
            </a:r>
          </a:p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629" y="1752600"/>
            <a:ext cx="3557588" cy="4127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199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" y="12915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IN THE OR:</a:t>
            </a:r>
            <a:br>
              <a:rPr lang="en-US" b="1" dirty="0">
                <a:solidFill>
                  <a:srgbClr val="FFC000"/>
                </a:solidFill>
              </a:rPr>
            </a:br>
            <a:r>
              <a:rPr lang="en-US" b="1" dirty="0">
                <a:solidFill>
                  <a:srgbClr val="FFC000"/>
                </a:solidFill>
              </a:rPr>
              <a:t>An aside about contamination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752600"/>
            <a:ext cx="4724400" cy="1208088"/>
          </a:xfrm>
        </p:spPr>
        <p:txBody>
          <a:bodyPr>
            <a:normAutofit/>
          </a:bodyPr>
          <a:lstStyle/>
          <a:p>
            <a:r>
              <a:rPr lang="en-US" dirty="0"/>
              <a:t>There is NO SHAME in admitting that you have accidentally contaminated yourself.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3200400"/>
            <a:ext cx="4648200" cy="3306763"/>
          </a:xfrm>
        </p:spPr>
        <p:txBody>
          <a:bodyPr/>
          <a:lstStyle/>
          <a:p>
            <a:r>
              <a:rPr lang="en-US" dirty="0"/>
              <a:t>This will inevitably happen </a:t>
            </a:r>
            <a:r>
              <a:rPr lang="en-US" dirty="0" smtClean="0"/>
              <a:t>at some time</a:t>
            </a:r>
            <a:endParaRPr lang="en-US" dirty="0"/>
          </a:p>
          <a:p>
            <a:pPr marL="0" indent="0">
              <a:buNone/>
            </a:pPr>
            <a:endParaRPr lang="en-US" sz="800" dirty="0"/>
          </a:p>
          <a:p>
            <a:pPr lvl="1"/>
            <a:r>
              <a:rPr lang="en-US" sz="2200" dirty="0"/>
              <a:t>Yes, even to attending physicians</a:t>
            </a:r>
          </a:p>
          <a:p>
            <a:pPr marL="457200" lvl="1" indent="0">
              <a:buNone/>
            </a:pPr>
            <a:endParaRPr lang="en-US" sz="800" dirty="0"/>
          </a:p>
          <a:p>
            <a:r>
              <a:rPr lang="en-US" dirty="0"/>
              <a:t>Be honest and upfront with the scrub tech; you will stay on their good </a:t>
            </a:r>
            <a:r>
              <a:rPr lang="en-US" dirty="0" smtClean="0"/>
              <a:t>side this way</a:t>
            </a:r>
            <a:endParaRPr lang="en-US" dirty="0"/>
          </a:p>
        </p:txBody>
      </p:sp>
      <p:pic>
        <p:nvPicPr>
          <p:cNvPr id="1026" name="Picture 2" descr="C:\Users\kmckenzie\Downloads\35632530134_d6e2d95aac_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941" y="1609033"/>
            <a:ext cx="2971799" cy="4451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486400" y="6060373"/>
            <a:ext cx="32765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 dirty="0"/>
              <a:t>Image Courtesy of U.S. Army Africa, taken by Staff Sgt. Shejal Pulivarti</a:t>
            </a:r>
          </a:p>
        </p:txBody>
      </p:sp>
    </p:spTree>
    <p:extLst>
      <p:ext uri="{BB962C8B-B14F-4D97-AF65-F5344CB8AC3E}">
        <p14:creationId xmlns:p14="http://schemas.microsoft.com/office/powerpoint/2010/main" val="409414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“DAY OF” ADVICE:</a:t>
            </a:r>
            <a:br>
              <a:rPr lang="en-US" b="1" dirty="0">
                <a:solidFill>
                  <a:srgbClr val="FFC000"/>
                </a:solidFill>
              </a:rPr>
            </a:br>
            <a:r>
              <a:rPr lang="en-US" b="1" dirty="0">
                <a:solidFill>
                  <a:srgbClr val="FFC000"/>
                </a:solidFill>
              </a:rPr>
              <a:t>First Things First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07" y="1600200"/>
            <a:ext cx="4497388" cy="639762"/>
          </a:xfrm>
        </p:spPr>
        <p:txBody>
          <a:bodyPr/>
          <a:lstStyle/>
          <a:p>
            <a:r>
              <a:rPr lang="en-US" dirty="0" smtClean="0"/>
              <a:t> When </a:t>
            </a:r>
            <a:r>
              <a:rPr lang="en-US" dirty="0"/>
              <a:t>you get into the OR: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624" y="2362200"/>
            <a:ext cx="5486400" cy="4149725"/>
          </a:xfrm>
        </p:spPr>
        <p:txBody>
          <a:bodyPr>
            <a:noAutofit/>
          </a:bodyPr>
          <a:lstStyle/>
          <a:p>
            <a:r>
              <a:rPr lang="en-US" sz="2000" dirty="0"/>
              <a:t>Introduce yourself to the circulating </a:t>
            </a:r>
            <a:r>
              <a:rPr lang="en-US" sz="2000" dirty="0" smtClean="0"/>
              <a:t>nurse. </a:t>
            </a:r>
            <a:endParaRPr lang="en-US" sz="2000" dirty="0"/>
          </a:p>
          <a:p>
            <a:r>
              <a:rPr lang="en-US" sz="2000" dirty="0"/>
              <a:t>Write your name on the whiteboard, along with your year in medical </a:t>
            </a:r>
            <a:r>
              <a:rPr lang="en-US" sz="2000" dirty="0" smtClean="0"/>
              <a:t>school.</a:t>
            </a:r>
            <a:endParaRPr lang="en-US" sz="2000" dirty="0"/>
          </a:p>
          <a:p>
            <a:pPr marL="742950" lvl="2" indent="-342900"/>
            <a:r>
              <a:rPr lang="en-US" sz="2000" dirty="0"/>
              <a:t>If you will be scrubbing on the surgery, add your glove size or pull out your gloves for the scrub nurse.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Wear your badge in the V-neck of your scrubs or your front </a:t>
            </a:r>
            <a:r>
              <a:rPr lang="en-US" dirty="0" smtClean="0"/>
              <a:t>pocket. </a:t>
            </a:r>
            <a:endParaRPr lang="en-US" dirty="0"/>
          </a:p>
          <a:p>
            <a:pPr marL="742950" lvl="2" indent="-342900"/>
            <a:r>
              <a:rPr lang="en-US" sz="2000" dirty="0"/>
              <a:t>It lets everyone know who you </a:t>
            </a:r>
            <a:r>
              <a:rPr lang="en-US" sz="2000" dirty="0" smtClean="0"/>
              <a:t>are.</a:t>
            </a:r>
            <a:endParaRPr lang="en-US" sz="2000" dirty="0"/>
          </a:p>
          <a:p>
            <a:pPr marL="742950" lvl="2" indent="-342900"/>
            <a:r>
              <a:rPr lang="en-US" sz="2000" dirty="0"/>
              <a:t>It ensures that you always have your </a:t>
            </a:r>
            <a:r>
              <a:rPr lang="en-US" sz="2000" dirty="0" smtClean="0"/>
              <a:t>badge. </a:t>
            </a:r>
            <a:endParaRPr lang="en-US" sz="2000" dirty="0"/>
          </a:p>
        </p:txBody>
      </p:sp>
      <p:pic>
        <p:nvPicPr>
          <p:cNvPr id="7174" name="Picture 6" descr="C:\Users\kmckenzie\AppData\Local\Microsoft\Windows\Temporary Internet Files\Content.IE5\IA9WOJEZ\negotiation_shake-hands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410" y="2362200"/>
            <a:ext cx="3742267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31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1828800"/>
            <a:ext cx="4876800" cy="4678363"/>
          </a:xfrm>
        </p:spPr>
        <p:txBody>
          <a:bodyPr>
            <a:normAutofit/>
          </a:bodyPr>
          <a:lstStyle/>
          <a:p>
            <a:r>
              <a:rPr lang="en-US" sz="2800" dirty="0"/>
              <a:t>While shadowing, your primary duties are to watch and learn (and not contaminate the sterile field).</a:t>
            </a:r>
          </a:p>
          <a:p>
            <a:endParaRPr lang="en-US" sz="800" dirty="0"/>
          </a:p>
          <a:p>
            <a:r>
              <a:rPr lang="en-US" sz="2800" dirty="0"/>
              <a:t>However, you may be asked to </a:t>
            </a:r>
            <a:r>
              <a:rPr lang="en-US" sz="2800" dirty="0" smtClean="0"/>
              <a:t>help, e.g., running </a:t>
            </a:r>
            <a:r>
              <a:rPr lang="en-US" sz="2800" dirty="0"/>
              <a:t>errands.</a:t>
            </a:r>
          </a:p>
          <a:p>
            <a:endParaRPr lang="en-US" sz="800" dirty="0"/>
          </a:p>
          <a:p>
            <a:r>
              <a:rPr lang="en-US" sz="2800" dirty="0"/>
              <a:t>If you’re asked to help, do it and do it well!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0"/>
            <a:ext cx="8610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“DAY OF” ADVICE:</a:t>
            </a:r>
            <a:br>
              <a:rPr lang="en-US" b="1" dirty="0">
                <a:solidFill>
                  <a:srgbClr val="FFC000"/>
                </a:solidFill>
              </a:rPr>
            </a:br>
            <a:r>
              <a:rPr lang="en-US" b="1" dirty="0">
                <a:solidFill>
                  <a:srgbClr val="FFC000"/>
                </a:solidFill>
              </a:rPr>
              <a:t>Surgery is a Team Sport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6F8F751-F2BA-4E08-BF2A-7A4B9F861B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1463" y="1959768"/>
            <a:ext cx="3682673" cy="360283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170E7B3-10A9-423A-9057-99E79E09B81A}"/>
              </a:ext>
            </a:extLst>
          </p:cNvPr>
          <p:cNvSpPr txBox="1"/>
          <p:nvPr/>
        </p:nvSpPr>
        <p:spPr>
          <a:xfrm>
            <a:off x="7162800" y="6096000"/>
            <a:ext cx="1981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 dirty="0"/>
              <a:t>Image Courtesy of </a:t>
            </a:r>
            <a:r>
              <a:rPr lang="en-US" sz="800" dirty="0"/>
              <a:t>www.lumaxart.com/</a:t>
            </a:r>
            <a:endParaRPr lang="en-US" sz="800" i="1" dirty="0"/>
          </a:p>
        </p:txBody>
      </p:sp>
    </p:spTree>
    <p:extLst>
      <p:ext uri="{BB962C8B-B14F-4D97-AF65-F5344CB8AC3E}">
        <p14:creationId xmlns:p14="http://schemas.microsoft.com/office/powerpoint/2010/main" val="333098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5801" y="3581400"/>
            <a:ext cx="2590800" cy="2615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“DAY OF” ADVICE:</a:t>
            </a:r>
            <a:br>
              <a:rPr lang="en-US" b="1" dirty="0">
                <a:solidFill>
                  <a:srgbClr val="FFC000"/>
                </a:solidFill>
              </a:rPr>
            </a:br>
            <a:r>
              <a:rPr lang="en-US" b="1" dirty="0">
                <a:solidFill>
                  <a:srgbClr val="FFC000"/>
                </a:solidFill>
              </a:rPr>
              <a:t>Ask Questions during Down Time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0500" y="1600200"/>
            <a:ext cx="4000500" cy="4602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Asking questions when things are busy can take time away from patient care, and can frustrate other members of the team.  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67200" y="1676400"/>
            <a:ext cx="5032375" cy="639762"/>
          </a:xfrm>
        </p:spPr>
        <p:txBody>
          <a:bodyPr>
            <a:noAutofit/>
          </a:bodyPr>
          <a:lstStyle/>
          <a:p>
            <a:r>
              <a:rPr lang="en-US" dirty="0" smtClean="0"/>
              <a:t>Suggestions </a:t>
            </a:r>
            <a:r>
              <a:rPr lang="en-US" dirty="0"/>
              <a:t>for questions to </a:t>
            </a:r>
            <a:r>
              <a:rPr lang="en-US" dirty="0" smtClean="0"/>
              <a:t> ask </a:t>
            </a:r>
            <a:r>
              <a:rPr lang="en-US" u="sng" dirty="0"/>
              <a:t>during down time</a:t>
            </a:r>
            <a:r>
              <a:rPr lang="en-US" dirty="0"/>
              <a:t>: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67200" y="2438400"/>
            <a:ext cx="5105401" cy="4149725"/>
          </a:xfrm>
        </p:spPr>
        <p:txBody>
          <a:bodyPr>
            <a:normAutofit fontScale="85000" lnSpcReduction="20000"/>
          </a:bodyPr>
          <a:lstStyle/>
          <a:p>
            <a:pPr lvl="0" fontAlgn="base"/>
            <a:r>
              <a:rPr lang="en-US" sz="2600" dirty="0"/>
              <a:t>Physician lifestyle</a:t>
            </a:r>
          </a:p>
          <a:p>
            <a:pPr marL="0" lvl="0" indent="0" fontAlgn="base">
              <a:buNone/>
            </a:pPr>
            <a:endParaRPr lang="en-US" sz="400" dirty="0"/>
          </a:p>
          <a:p>
            <a:pPr lvl="0" fontAlgn="base"/>
            <a:r>
              <a:rPr lang="en-US" sz="2600" dirty="0"/>
              <a:t>Average hours per week spent at the hospital</a:t>
            </a:r>
          </a:p>
          <a:p>
            <a:pPr marL="0" lvl="0" indent="0" fontAlgn="base">
              <a:buNone/>
            </a:pPr>
            <a:endParaRPr lang="en-US" sz="500" dirty="0"/>
          </a:p>
          <a:p>
            <a:pPr lvl="0" fontAlgn="base"/>
            <a:r>
              <a:rPr lang="en-US" sz="2600" dirty="0"/>
              <a:t>What is call like for this specialty</a:t>
            </a:r>
          </a:p>
          <a:p>
            <a:pPr marL="0" lvl="0" indent="0" fontAlgn="base">
              <a:buNone/>
            </a:pPr>
            <a:endParaRPr lang="en-US" sz="500" dirty="0"/>
          </a:p>
          <a:p>
            <a:pPr lvl="0" fontAlgn="base"/>
            <a:r>
              <a:rPr lang="en-US" sz="2600" dirty="0"/>
              <a:t>What types of procedures do they routinely perform </a:t>
            </a:r>
          </a:p>
          <a:p>
            <a:pPr marL="0" lvl="0" indent="0" fontAlgn="base">
              <a:buNone/>
            </a:pPr>
            <a:endParaRPr lang="en-US" sz="500" dirty="0"/>
          </a:p>
          <a:p>
            <a:pPr lvl="0" fontAlgn="base"/>
            <a:r>
              <a:rPr lang="en-US" sz="2600" dirty="0"/>
              <a:t>Training required (fellowships, additional certifications)</a:t>
            </a:r>
          </a:p>
          <a:p>
            <a:pPr marL="0" lvl="0" indent="0" fontAlgn="base">
              <a:buNone/>
            </a:pPr>
            <a:endParaRPr lang="en-US" sz="500" dirty="0"/>
          </a:p>
          <a:p>
            <a:pPr lvl="0" fontAlgn="base"/>
            <a:r>
              <a:rPr lang="en-US" sz="2600" dirty="0"/>
              <a:t>Job market/growth trends</a:t>
            </a:r>
          </a:p>
          <a:p>
            <a:pPr marL="0" lvl="0" indent="0" fontAlgn="base">
              <a:buNone/>
            </a:pPr>
            <a:endParaRPr lang="en-US" sz="500" dirty="0"/>
          </a:p>
          <a:p>
            <a:pPr lvl="0" fontAlgn="base"/>
            <a:r>
              <a:rPr lang="en-US" sz="2600" dirty="0"/>
              <a:t>Benefits of academic </a:t>
            </a:r>
            <a:r>
              <a:rPr lang="en-US" sz="2600" dirty="0" smtClean="0"/>
              <a:t>vs. </a:t>
            </a:r>
            <a:r>
              <a:rPr lang="en-US" sz="2600" dirty="0"/>
              <a:t>community practice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23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1905000"/>
            <a:ext cx="8991600" cy="4525963"/>
          </a:xfrm>
        </p:spPr>
        <p:txBody>
          <a:bodyPr>
            <a:normAutofit/>
          </a:bodyPr>
          <a:lstStyle/>
          <a:p>
            <a:r>
              <a:rPr lang="en-US" sz="2800" dirty="0"/>
              <a:t>Surgeons do things outside the operating room, too, which offer other opportunities for shadowing.</a:t>
            </a:r>
          </a:p>
          <a:p>
            <a:endParaRPr lang="en-US" sz="700" dirty="0"/>
          </a:p>
          <a:p>
            <a:r>
              <a:rPr lang="en-US" sz="2800" dirty="0"/>
              <a:t>These include shadowing in the clinic, seeing the patient pre-operatively in the PACU, asking to see the patient in follow-up clinic after the surgery is done, rounding with the team, attending tumor boards and conferences, etc.</a:t>
            </a:r>
          </a:p>
          <a:p>
            <a:endParaRPr lang="en-US" sz="800" dirty="0"/>
          </a:p>
          <a:p>
            <a:r>
              <a:rPr lang="en-US" sz="2800" dirty="0"/>
              <a:t>Seeing all the things a surgeon does can help you decide </a:t>
            </a:r>
            <a:r>
              <a:rPr lang="en-US" sz="2800" dirty="0" smtClean="0"/>
              <a:t>  if </a:t>
            </a:r>
            <a:r>
              <a:rPr lang="en-US" sz="2800" dirty="0"/>
              <a:t>surgery is the right career for you! </a:t>
            </a:r>
          </a:p>
          <a:p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76200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“DAY OF” ADVICE:</a:t>
            </a:r>
            <a:br>
              <a:rPr lang="en-US" b="1" dirty="0">
                <a:solidFill>
                  <a:srgbClr val="FFC000"/>
                </a:solidFill>
              </a:rPr>
            </a:br>
            <a:r>
              <a:rPr lang="en-US" b="1" dirty="0">
                <a:solidFill>
                  <a:srgbClr val="FFC000"/>
                </a:solidFill>
              </a:rPr>
              <a:t>Not just the OR</a:t>
            </a:r>
          </a:p>
        </p:txBody>
      </p:sp>
    </p:spTree>
    <p:extLst>
      <p:ext uri="{BB962C8B-B14F-4D97-AF65-F5344CB8AC3E}">
        <p14:creationId xmlns:p14="http://schemas.microsoft.com/office/powerpoint/2010/main" val="329777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AFTER YOU ARE FINISHED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" t="-960" r="836" b="960"/>
          <a:stretch/>
        </p:blipFill>
        <p:spPr>
          <a:xfrm>
            <a:off x="381000" y="2209800"/>
            <a:ext cx="3890074" cy="3225730"/>
          </a:xfrm>
        </p:spPr>
      </p:pic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5800" y="1600200"/>
            <a:ext cx="4191000" cy="4179888"/>
          </a:xfrm>
        </p:spPr>
        <p:txBody>
          <a:bodyPr>
            <a:noAutofit/>
          </a:bodyPr>
          <a:lstStyle/>
          <a:p>
            <a:r>
              <a:rPr lang="en-US" dirty="0"/>
              <a:t>Write a thank you note</a:t>
            </a:r>
            <a:r>
              <a:rPr lang="en-US" dirty="0" smtClean="0"/>
              <a:t>!</a:t>
            </a:r>
          </a:p>
          <a:p>
            <a:pPr marL="0" indent="0">
              <a:buNone/>
            </a:pPr>
            <a:endParaRPr lang="en-US" sz="1000" dirty="0"/>
          </a:p>
          <a:p>
            <a:pPr lvl="1"/>
            <a:r>
              <a:rPr lang="en-US" sz="2200" dirty="0"/>
              <a:t>Depending on the formality of the experience, choose handwritten or email</a:t>
            </a:r>
            <a:r>
              <a:rPr lang="en-US" sz="2200" dirty="0" smtClean="0"/>
              <a:t>.</a:t>
            </a:r>
          </a:p>
          <a:p>
            <a:pPr marL="457200" lvl="1" indent="0">
              <a:buNone/>
            </a:pPr>
            <a:endParaRPr lang="en-US" sz="1000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This </a:t>
            </a:r>
            <a:r>
              <a:rPr lang="en-US" sz="2400" dirty="0" smtClean="0"/>
              <a:t>could be </a:t>
            </a:r>
            <a:r>
              <a:rPr lang="en-US" sz="2400" dirty="0"/>
              <a:t>a good time to </a:t>
            </a:r>
            <a:endParaRPr lang="en-US" sz="2400" dirty="0" smtClean="0"/>
          </a:p>
          <a:p>
            <a:pPr marL="0" lvl="1" indent="0">
              <a:buNone/>
            </a:pPr>
            <a:endParaRPr lang="en-US" sz="1000" dirty="0" smtClean="0"/>
          </a:p>
          <a:p>
            <a:pPr marL="742950" lvl="2" indent="-342900">
              <a:buFont typeface="Calibri" panose="020F0502020204030204" pitchFamily="34" charset="0"/>
              <a:buChar char="⁻"/>
            </a:pPr>
            <a:r>
              <a:rPr lang="en-US" sz="2200" dirty="0" smtClean="0"/>
              <a:t>indicate that you </a:t>
            </a:r>
            <a:r>
              <a:rPr lang="en-US" sz="2200" dirty="0"/>
              <a:t>would like to do a more formal rotation in the future, or </a:t>
            </a:r>
            <a:endParaRPr lang="en-US" sz="2200" dirty="0" smtClean="0"/>
          </a:p>
          <a:p>
            <a:pPr marL="742950" lvl="2" indent="-342900">
              <a:buFont typeface="Calibri" panose="020F0502020204030204" pitchFamily="34" charset="0"/>
              <a:buChar char="⁻"/>
            </a:pPr>
            <a:r>
              <a:rPr lang="en-US" sz="2200" dirty="0" smtClean="0"/>
              <a:t>ask </a:t>
            </a:r>
            <a:r>
              <a:rPr lang="en-US" sz="2200" dirty="0"/>
              <a:t>for a letter of recommendation for residency. </a:t>
            </a:r>
          </a:p>
          <a:p>
            <a:pPr lvl="1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1224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</a:rPr>
              <a:t>How to Create a Shadowing Program at Your Medical School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</a:rPr>
              <a:t>ADDITIONAL SUGGESTIONS</a:t>
            </a:r>
            <a:endParaRPr lang="en-US" dirty="0">
              <a:ln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70713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430" y="0"/>
            <a:ext cx="825137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1</a:t>
            </a:r>
            <a:r>
              <a:rPr lang="en-US" b="1" baseline="30000" dirty="0">
                <a:solidFill>
                  <a:srgbClr val="FFC000"/>
                </a:solidFill>
              </a:rPr>
              <a:t>st</a:t>
            </a:r>
            <a:r>
              <a:rPr lang="en-US" b="1" dirty="0">
                <a:solidFill>
                  <a:srgbClr val="FFC000"/>
                </a:solidFill>
              </a:rPr>
              <a:t> STEP: </a:t>
            </a:r>
            <a:br>
              <a:rPr lang="en-US" b="1" dirty="0">
                <a:solidFill>
                  <a:srgbClr val="FFC000"/>
                </a:solidFill>
              </a:rPr>
            </a:br>
            <a:r>
              <a:rPr lang="en-US" b="1" dirty="0">
                <a:solidFill>
                  <a:srgbClr val="FFC000"/>
                </a:solidFill>
              </a:rPr>
              <a:t>Talk with the Dean of Students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470116"/>
            <a:ext cx="4486504" cy="378885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/>
          </a:p>
          <a:p>
            <a:pPr marL="400050" lvl="1" indent="0">
              <a:buNone/>
            </a:pPr>
            <a:r>
              <a:rPr lang="en-US" sz="2400" b="1" u="sng" dirty="0"/>
              <a:t>1</a:t>
            </a:r>
            <a:r>
              <a:rPr lang="en-US" sz="2400" b="1" u="sng" baseline="30000" dirty="0"/>
              <a:t>st</a:t>
            </a:r>
            <a:r>
              <a:rPr lang="en-US" sz="2400" b="1" u="sng" dirty="0"/>
              <a:t> Step</a:t>
            </a:r>
            <a:r>
              <a:rPr lang="en-US" sz="2400" b="1" dirty="0"/>
              <a:t>: </a:t>
            </a:r>
            <a:r>
              <a:rPr lang="en-US" sz="2400" dirty="0"/>
              <a:t>Talk with the Dean of Students at your medical school. </a:t>
            </a:r>
            <a:endParaRPr lang="en-US" sz="2400" dirty="0" smtClean="0"/>
          </a:p>
          <a:p>
            <a:pPr marL="0" indent="0">
              <a:buNone/>
            </a:pPr>
            <a:endParaRPr lang="en-US" sz="1400" dirty="0" smtClean="0"/>
          </a:p>
          <a:p>
            <a:pPr lvl="1"/>
            <a:r>
              <a:rPr lang="en-US" sz="2400" dirty="0" smtClean="0"/>
              <a:t>They </a:t>
            </a:r>
            <a:r>
              <a:rPr lang="en-US" sz="2400" dirty="0"/>
              <a:t>may have previous experience or knowledge about what has been tried or done in the past, if anything. </a:t>
            </a:r>
            <a:endParaRPr lang="en-US" sz="2400" dirty="0" smtClean="0"/>
          </a:p>
          <a:p>
            <a:pPr marL="457200" lvl="1" indent="0">
              <a:buNone/>
            </a:pPr>
            <a:endParaRPr lang="en-US" sz="1500" dirty="0"/>
          </a:p>
          <a:p>
            <a:pPr lvl="1"/>
            <a:r>
              <a:rPr lang="en-US" sz="2400" dirty="0" smtClean="0"/>
              <a:t>They may </a:t>
            </a:r>
            <a:r>
              <a:rPr lang="en-US" sz="2400" dirty="0"/>
              <a:t>provide helpful insight about any legal hurdles </a:t>
            </a:r>
            <a:r>
              <a:rPr lang="en-US" sz="2400" dirty="0" smtClean="0"/>
              <a:t>to </a:t>
            </a:r>
            <a:r>
              <a:rPr lang="en-US" sz="2400" dirty="0"/>
              <a:t>be addressed first. </a:t>
            </a:r>
          </a:p>
          <a:p>
            <a:pPr lvl="1"/>
            <a:endParaRPr lang="en-US" sz="24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933" y="2992944"/>
            <a:ext cx="4090737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8600" y="1600200"/>
            <a:ext cx="86810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If your medical school has an affiliation with a teaching hospital, formalizing a shadowing program can provide an efficient method for shadowing a wide range of providers. 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1719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304800"/>
            <a:ext cx="8458200" cy="147002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OBJECTIVE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4200" dirty="0"/>
              <a:t>This presentation is intended to aid you in identifying, securing, and making the most of your shadowing experience. </a:t>
            </a:r>
            <a:r>
              <a:rPr lang="en-US" sz="4200" dirty="0" smtClean="0"/>
              <a:t/>
            </a:r>
            <a:br>
              <a:rPr lang="en-US" sz="4200" dirty="0" smtClean="0"/>
            </a:br>
            <a:r>
              <a:rPr lang="en-US" sz="4200" dirty="0"/>
              <a:t/>
            </a:r>
            <a:br>
              <a:rPr lang="en-US" sz="4200" dirty="0"/>
            </a:br>
            <a:r>
              <a:rPr lang="en-US" sz="4200" dirty="0" smtClean="0"/>
              <a:t>Discuss </a:t>
            </a:r>
            <a:r>
              <a:rPr lang="en-US" sz="4200" dirty="0"/>
              <a:t>its content with a faculty advisor.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70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n-US" sz="4000" b="1" dirty="0" smtClean="0">
                <a:solidFill>
                  <a:srgbClr val="FFC000"/>
                </a:solidFill>
              </a:rPr>
              <a:t>2</a:t>
            </a:r>
            <a:r>
              <a:rPr lang="en-US" sz="4000" b="1" baseline="30000" dirty="0" smtClean="0">
                <a:solidFill>
                  <a:srgbClr val="FFC000"/>
                </a:solidFill>
              </a:rPr>
              <a:t>nd</a:t>
            </a:r>
            <a:r>
              <a:rPr lang="en-US" sz="4000" b="1" dirty="0" smtClean="0">
                <a:solidFill>
                  <a:srgbClr val="FFC000"/>
                </a:solidFill>
              </a:rPr>
              <a:t> </a:t>
            </a:r>
            <a:r>
              <a:rPr lang="en-US" sz="4000" b="1" dirty="0">
                <a:solidFill>
                  <a:srgbClr val="FFC000"/>
                </a:solidFill>
              </a:rPr>
              <a:t>STEP </a:t>
            </a:r>
            <a:r>
              <a:rPr lang="en-US" sz="4000" b="1" i="1" dirty="0" smtClean="0">
                <a:solidFill>
                  <a:srgbClr val="FFC000"/>
                </a:solidFill>
              </a:rPr>
              <a:t>(with Dean </a:t>
            </a:r>
            <a:r>
              <a:rPr lang="en-US" sz="4000" b="1" i="1" dirty="0">
                <a:solidFill>
                  <a:srgbClr val="FFC000"/>
                </a:solidFill>
              </a:rPr>
              <a:t>approval):</a:t>
            </a:r>
            <a:r>
              <a:rPr lang="en-US" sz="4000" b="1" dirty="0"/>
              <a:t> 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n-US" sz="3600" b="1" dirty="0">
                <a:solidFill>
                  <a:srgbClr val="FFC000"/>
                </a:solidFill>
              </a:rPr>
              <a:t>Determine Hospital-Specific Requirements</a:t>
            </a:r>
            <a:r>
              <a:rPr lang="en-US" sz="3600" i="1" dirty="0"/>
              <a:t/>
            </a:r>
            <a:br>
              <a:rPr lang="en-US" sz="3600" i="1" dirty="0"/>
            </a:br>
            <a:endParaRPr lang="en-US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4800" y="1752600"/>
            <a:ext cx="8610600" cy="1981200"/>
          </a:xfrm>
        </p:spPr>
        <p:txBody>
          <a:bodyPr/>
          <a:lstStyle/>
          <a:p>
            <a:pPr marL="400050" lvl="2" indent="0">
              <a:buNone/>
            </a:pPr>
            <a:r>
              <a:rPr lang="en-US" sz="2400" b="1" u="sng" dirty="0" smtClean="0"/>
              <a:t>2</a:t>
            </a:r>
            <a:r>
              <a:rPr lang="en-US" sz="2400" b="1" u="sng" baseline="30000" dirty="0" smtClean="0"/>
              <a:t>nd</a:t>
            </a:r>
            <a:r>
              <a:rPr lang="en-US" sz="2400" b="1" u="sng" dirty="0" smtClean="0"/>
              <a:t> </a:t>
            </a:r>
            <a:r>
              <a:rPr lang="en-US" sz="2400" b="1" u="sng" dirty="0"/>
              <a:t>Step</a:t>
            </a:r>
            <a:r>
              <a:rPr lang="en-US" sz="2400" b="1" dirty="0"/>
              <a:t>: </a:t>
            </a:r>
            <a:r>
              <a:rPr lang="en-US" sz="2400" dirty="0" smtClean="0"/>
              <a:t>Determine the hospital-specific requirements to be met by the </a:t>
            </a:r>
            <a:r>
              <a:rPr lang="en-US" sz="2400" dirty="0"/>
              <a:t>shadowing medical students. </a:t>
            </a:r>
            <a:endParaRPr lang="en-US" sz="2400" dirty="0" smtClean="0"/>
          </a:p>
          <a:p>
            <a:pPr marL="400050" lvl="2" indent="0">
              <a:buNone/>
            </a:pPr>
            <a:endParaRPr lang="en-US" sz="1400" dirty="0"/>
          </a:p>
          <a:p>
            <a:pPr marL="1200150" lvl="3" indent="-342900"/>
            <a:r>
              <a:rPr lang="en-US" sz="2200" dirty="0"/>
              <a:t>May include ID badges, special training, legal forms to sign, etc. </a:t>
            </a:r>
          </a:p>
          <a:p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753" y="3429000"/>
            <a:ext cx="2652445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725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67065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3</a:t>
            </a:r>
            <a:r>
              <a:rPr lang="en-US" b="1" baseline="30000" dirty="0">
                <a:solidFill>
                  <a:srgbClr val="FFC000"/>
                </a:solidFill>
              </a:rPr>
              <a:t>rd</a:t>
            </a:r>
            <a:r>
              <a:rPr lang="en-US" b="1" dirty="0">
                <a:solidFill>
                  <a:srgbClr val="FFC000"/>
                </a:solidFill>
              </a:rPr>
              <a:t> STEP: </a:t>
            </a:r>
            <a:br>
              <a:rPr lang="en-US" b="1" dirty="0">
                <a:solidFill>
                  <a:srgbClr val="FFC000"/>
                </a:solidFill>
              </a:rPr>
            </a:br>
            <a:r>
              <a:rPr lang="en-US" b="1" dirty="0">
                <a:solidFill>
                  <a:srgbClr val="FFC000"/>
                </a:solidFill>
              </a:rPr>
              <a:t>Create and Advertise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0" y="1460671"/>
            <a:ext cx="8969829" cy="3352800"/>
          </a:xfrm>
        </p:spPr>
        <p:txBody>
          <a:bodyPr>
            <a:normAutofit fontScale="85000" lnSpcReduction="20000"/>
          </a:bodyPr>
          <a:lstStyle/>
          <a:p>
            <a:pPr marL="457200" lvl="1" indent="0">
              <a:buNone/>
            </a:pPr>
            <a:r>
              <a:rPr lang="en-US" sz="2600" b="1" u="sng" dirty="0"/>
              <a:t>3</a:t>
            </a:r>
            <a:r>
              <a:rPr lang="en-US" sz="2600" b="1" u="sng" baseline="30000" dirty="0"/>
              <a:t>rd</a:t>
            </a:r>
            <a:r>
              <a:rPr lang="en-US" sz="2600" b="1" u="sng" dirty="0"/>
              <a:t> Step:</a:t>
            </a:r>
            <a:r>
              <a:rPr lang="en-US" sz="2600" b="1" dirty="0"/>
              <a:t> </a:t>
            </a:r>
            <a:r>
              <a:rPr lang="en-US" sz="2600" dirty="0"/>
              <a:t>Create the shadowing program and </a:t>
            </a:r>
            <a:r>
              <a:rPr lang="en-US" sz="2600" dirty="0" smtClean="0"/>
              <a:t>promote it with your </a:t>
            </a:r>
            <a:r>
              <a:rPr lang="en-US" sz="2600" dirty="0"/>
              <a:t>classmates.</a:t>
            </a:r>
            <a:r>
              <a:rPr lang="en-US" sz="2200" b="1" dirty="0">
                <a:solidFill>
                  <a:srgbClr val="FFC000"/>
                </a:solidFill>
              </a:rPr>
              <a:t> </a:t>
            </a:r>
            <a:endParaRPr lang="en-US" sz="2200" b="1" dirty="0" smtClean="0">
              <a:solidFill>
                <a:srgbClr val="FFC000"/>
              </a:solidFill>
            </a:endParaRPr>
          </a:p>
          <a:p>
            <a:pPr marL="457200" lvl="1" indent="0">
              <a:buNone/>
            </a:pPr>
            <a:endParaRPr lang="en-US" sz="1500" b="1" dirty="0">
              <a:solidFill>
                <a:srgbClr val="FFC000"/>
              </a:solidFill>
            </a:endParaRPr>
          </a:p>
          <a:p>
            <a:pPr lvl="1">
              <a:lnSpc>
                <a:spcPct val="120000"/>
              </a:lnSpc>
            </a:pPr>
            <a:r>
              <a:rPr lang="en-US" sz="2400" dirty="0"/>
              <a:t>If the concept is brand new, consider starting small – choose one clinical department you’re familiar with (e.g., Pediatrics, </a:t>
            </a:r>
            <a:r>
              <a:rPr lang="en-US" sz="2400" dirty="0" smtClean="0"/>
              <a:t>IM, etc.). </a:t>
            </a:r>
          </a:p>
          <a:p>
            <a:pPr marL="457200" lvl="1" indent="0">
              <a:lnSpc>
                <a:spcPct val="120000"/>
              </a:lnSpc>
              <a:buNone/>
            </a:pPr>
            <a:endParaRPr lang="en-US" sz="1100" dirty="0"/>
          </a:p>
          <a:p>
            <a:pPr lvl="1">
              <a:lnSpc>
                <a:spcPct val="120000"/>
              </a:lnSpc>
            </a:pPr>
            <a:r>
              <a:rPr lang="en-US" sz="2400" dirty="0"/>
              <a:t>Be flexible – depending on the department and resident/attending preference, the shadowing opportunities will range in </a:t>
            </a:r>
            <a:r>
              <a:rPr lang="en-US" sz="2400" dirty="0" smtClean="0"/>
              <a:t>scope and involvement.</a:t>
            </a:r>
          </a:p>
          <a:p>
            <a:pPr marL="457200" lvl="1" indent="0">
              <a:lnSpc>
                <a:spcPct val="120000"/>
              </a:lnSpc>
              <a:buNone/>
            </a:pPr>
            <a:endParaRPr lang="en-US" sz="1200" dirty="0" smtClean="0"/>
          </a:p>
          <a:p>
            <a:pPr lvl="1">
              <a:lnSpc>
                <a:spcPct val="120000"/>
              </a:lnSpc>
            </a:pPr>
            <a:r>
              <a:rPr lang="en-US" sz="2400" dirty="0"/>
              <a:t>Get residents on board! </a:t>
            </a:r>
            <a:r>
              <a:rPr lang="en-US" sz="2400" dirty="0" smtClean="0"/>
              <a:t>They’re </a:t>
            </a:r>
            <a:r>
              <a:rPr lang="en-US" sz="2400" dirty="0"/>
              <a:t>closer in age and training, and </a:t>
            </a:r>
            <a:r>
              <a:rPr lang="en-US" sz="2400" dirty="0" smtClean="0"/>
              <a:t>it is likely that they won’t </a:t>
            </a:r>
            <a:r>
              <a:rPr lang="en-US" sz="2400" dirty="0"/>
              <a:t>be evaluating you </a:t>
            </a:r>
            <a:r>
              <a:rPr lang="en-US" sz="2400" dirty="0" smtClean="0"/>
              <a:t>directly.</a:t>
            </a:r>
            <a:endParaRPr lang="en-US" sz="2400" dirty="0"/>
          </a:p>
          <a:p>
            <a:pPr lvl="2"/>
            <a:endParaRPr lang="en-US" sz="2200" dirty="0"/>
          </a:p>
          <a:p>
            <a:pPr lvl="2"/>
            <a:endParaRPr lang="en-US" sz="22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876800"/>
            <a:ext cx="4084678" cy="1429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922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529" y="1291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C000"/>
                </a:solidFill>
              </a:rPr>
              <a:t>4</a:t>
            </a:r>
            <a:r>
              <a:rPr lang="en-US" b="1" baseline="30000" dirty="0" smtClean="0">
                <a:solidFill>
                  <a:srgbClr val="FFC000"/>
                </a:solidFill>
              </a:rPr>
              <a:t>th</a:t>
            </a:r>
            <a:r>
              <a:rPr lang="en-US" b="1" dirty="0" smtClean="0">
                <a:solidFill>
                  <a:srgbClr val="FFC000"/>
                </a:solidFill>
              </a:rPr>
              <a:t> </a:t>
            </a:r>
            <a:r>
              <a:rPr lang="en-US" b="1" dirty="0">
                <a:solidFill>
                  <a:srgbClr val="FFC000"/>
                </a:solidFill>
              </a:rPr>
              <a:t>STEP:</a:t>
            </a:r>
            <a:r>
              <a:rPr lang="en-US" b="1" dirty="0"/>
              <a:t> </a:t>
            </a:r>
            <a:br>
              <a:rPr lang="en-US" b="1" dirty="0"/>
            </a:br>
            <a:r>
              <a:rPr lang="en-US" b="1" dirty="0">
                <a:solidFill>
                  <a:srgbClr val="FFC000"/>
                </a:solidFill>
              </a:rPr>
              <a:t>Specify the Dates/Times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539" y="1905000"/>
            <a:ext cx="8915400" cy="4648200"/>
          </a:xfrm>
        </p:spPr>
        <p:txBody>
          <a:bodyPr>
            <a:normAutofit/>
          </a:bodyPr>
          <a:lstStyle/>
          <a:p>
            <a:r>
              <a:rPr lang="en-US" b="1" u="sng" dirty="0" smtClean="0"/>
              <a:t>4</a:t>
            </a:r>
            <a:r>
              <a:rPr lang="en-US" b="1" u="sng" baseline="30000" dirty="0" smtClean="0"/>
              <a:t>th</a:t>
            </a:r>
            <a:r>
              <a:rPr lang="en-US" b="1" u="sng" dirty="0" smtClean="0"/>
              <a:t> Step</a:t>
            </a:r>
            <a:r>
              <a:rPr lang="en-US" dirty="0" smtClean="0"/>
              <a:t>: E-mail </a:t>
            </a:r>
            <a:r>
              <a:rPr lang="en-US" dirty="0"/>
              <a:t>the link to a Google </a:t>
            </a:r>
            <a:r>
              <a:rPr lang="en-US" dirty="0" smtClean="0"/>
              <a:t>spreadsheet allowing students </a:t>
            </a:r>
            <a:r>
              <a:rPr lang="en-US" dirty="0"/>
              <a:t>to sign up for shadowing </a:t>
            </a:r>
            <a:r>
              <a:rPr lang="en-US" dirty="0" smtClean="0"/>
              <a:t>time-slots. (See next slide for example.) </a:t>
            </a:r>
          </a:p>
          <a:p>
            <a:pPr marL="0" indent="0">
              <a:buNone/>
            </a:pPr>
            <a:endParaRPr lang="en-US" sz="1400" dirty="0"/>
          </a:p>
          <a:p>
            <a:pPr lvl="1"/>
            <a:r>
              <a:rPr lang="en-US" sz="2200" dirty="0"/>
              <a:t>Specific instructions may also be included (what to wear, where to go and meet the resident/attending, etc.). </a:t>
            </a:r>
            <a:endParaRPr lang="en-US" sz="2200" dirty="0" smtClean="0"/>
          </a:p>
          <a:p>
            <a:pPr marL="457200" lvl="1" indent="0">
              <a:buNone/>
            </a:pPr>
            <a:endParaRPr lang="en-US" sz="1400" dirty="0"/>
          </a:p>
          <a:p>
            <a:r>
              <a:rPr lang="en-US" dirty="0"/>
              <a:t>Once students sign up for a slot, encourage them to reach out to the resident/attending </a:t>
            </a:r>
            <a:r>
              <a:rPr lang="en-US" dirty="0" smtClean="0"/>
              <a:t>beforehand to </a:t>
            </a:r>
            <a:r>
              <a:rPr lang="en-US" dirty="0"/>
              <a:t>remind </a:t>
            </a:r>
            <a:r>
              <a:rPr lang="en-US" dirty="0" smtClean="0"/>
              <a:t>them about the shadowing arrangement and to re-confirm .  </a:t>
            </a:r>
          </a:p>
          <a:p>
            <a:pPr marL="0" indent="0">
              <a:buNone/>
            </a:pPr>
            <a:endParaRPr lang="en-US" sz="1400" dirty="0"/>
          </a:p>
          <a:p>
            <a:r>
              <a:rPr lang="en-US" b="1" dirty="0"/>
              <a:t>Feel free to share this PowerPoint.</a:t>
            </a:r>
          </a:p>
        </p:txBody>
      </p:sp>
    </p:spTree>
    <p:extLst>
      <p:ext uri="{BB962C8B-B14F-4D97-AF65-F5344CB8AC3E}">
        <p14:creationId xmlns:p14="http://schemas.microsoft.com/office/powerpoint/2010/main" val="134159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1143000"/>
          </a:xfrm>
        </p:spPr>
        <p:txBody>
          <a:bodyPr/>
          <a:lstStyle/>
          <a:p>
            <a:r>
              <a:rPr lang="en-US" sz="4000" b="1" dirty="0">
                <a:solidFill>
                  <a:srgbClr val="FFC000"/>
                </a:solidFill>
              </a:rPr>
              <a:t>SAMPLE </a:t>
            </a:r>
            <a:r>
              <a:rPr lang="en-US" sz="4000" b="1" dirty="0" smtClean="0">
                <a:solidFill>
                  <a:srgbClr val="FFC000"/>
                </a:solidFill>
              </a:rPr>
              <a:t>SCHEDULING SPREADSHEET</a:t>
            </a:r>
            <a:endParaRPr lang="en-US" sz="4000" dirty="0"/>
          </a:p>
        </p:txBody>
      </p:sp>
      <p:pic>
        <p:nvPicPr>
          <p:cNvPr id="8" name="Picture 7" descr="https://lh6.googleusercontent.com/KRBcqCErYt9xFE7xcDRzXTr9frpBk2eEhbCr7DpFKLfup8Vyl7UfwkKFWrd9OYfPUwUNl4GKel-lhVeUOOVT1mEFJOLvXMg4i2eu6R8mAKLDBDvHxtiXStuy3j6GM0WW5zoBnE_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388390"/>
            <a:ext cx="7315200" cy="4953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961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1524000"/>
            <a:ext cx="8839200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By shadowing early in your medical school career, you:</a:t>
            </a:r>
          </a:p>
          <a:p>
            <a:pPr marL="0" indent="0">
              <a:buNone/>
            </a:pPr>
            <a:endParaRPr lang="en-US" sz="1700" dirty="0"/>
          </a:p>
          <a:p>
            <a:r>
              <a:rPr lang="en-US" dirty="0"/>
              <a:t>Can determine if surgery is the right path for you. </a:t>
            </a:r>
          </a:p>
          <a:p>
            <a:pPr marL="0" indent="0">
              <a:buNone/>
            </a:pPr>
            <a:endParaRPr lang="en-US" sz="400" dirty="0"/>
          </a:p>
          <a:p>
            <a:r>
              <a:rPr lang="en-US" dirty="0"/>
              <a:t>Forge connections with those currently working in your field of interest. </a:t>
            </a:r>
          </a:p>
          <a:p>
            <a:pPr marL="0" indent="0">
              <a:buNone/>
            </a:pPr>
            <a:endParaRPr lang="en-US" sz="400" dirty="0"/>
          </a:p>
          <a:p>
            <a:r>
              <a:rPr lang="en-US" dirty="0"/>
              <a:t>Explore this career path prior to starting your core clerkships.</a:t>
            </a:r>
          </a:p>
          <a:p>
            <a:pPr marL="0" indent="0">
              <a:buNone/>
            </a:pPr>
            <a:endParaRPr lang="en-US" sz="400" dirty="0"/>
          </a:p>
          <a:p>
            <a:pPr lvl="1"/>
            <a:r>
              <a:rPr lang="en-US" dirty="0"/>
              <a:t>This is especially valuable if your medical school does not have a formal preceptorship program during MS1 or MS2.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291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C000"/>
                </a:solidFill>
                <a:latin typeface="+mn-lt"/>
              </a:rPr>
              <a:t>INTRODUCTION:</a:t>
            </a:r>
            <a:br>
              <a:rPr lang="en-US" b="1" dirty="0">
                <a:solidFill>
                  <a:srgbClr val="FFC000"/>
                </a:solidFill>
                <a:latin typeface="+mn-lt"/>
              </a:rPr>
            </a:br>
            <a:r>
              <a:rPr lang="en-US" b="1" dirty="0">
                <a:solidFill>
                  <a:srgbClr val="FFC000"/>
                </a:solidFill>
                <a:latin typeface="+mn-lt"/>
              </a:rPr>
              <a:t>Why Shadow?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58019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0800"/>
            <a:ext cx="87630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BEFORE YOU ARRIVE:</a:t>
            </a:r>
            <a:br>
              <a:rPr lang="en-US" b="1" dirty="0">
                <a:solidFill>
                  <a:srgbClr val="FFC000"/>
                </a:solidFill>
              </a:rPr>
            </a:br>
            <a:r>
              <a:rPr lang="en-US" b="1" dirty="0">
                <a:solidFill>
                  <a:srgbClr val="FFC000"/>
                </a:solidFill>
              </a:rPr>
              <a:t>Research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26322" y="1676400"/>
            <a:ext cx="5017678" cy="4648200"/>
          </a:xfrm>
        </p:spPr>
        <p:txBody>
          <a:bodyPr>
            <a:noAutofit/>
          </a:bodyPr>
          <a:lstStyle/>
          <a:p>
            <a:r>
              <a:rPr lang="en-US" dirty="0"/>
              <a:t>Research the specialty in advance</a:t>
            </a:r>
          </a:p>
          <a:p>
            <a:pPr lvl="1"/>
            <a:r>
              <a:rPr lang="en-US" sz="2400" dirty="0"/>
              <a:t>Have some questions ready as this demonstrates enthusiasm</a:t>
            </a:r>
          </a:p>
          <a:p>
            <a:pPr lvl="1"/>
            <a:r>
              <a:rPr lang="en-US" sz="2400" dirty="0"/>
              <a:t>You DO NOT have to be an expert, but you do have to </a:t>
            </a:r>
            <a:r>
              <a:rPr lang="en-US" sz="2400" dirty="0" smtClean="0"/>
              <a:t>  show </a:t>
            </a:r>
            <a:r>
              <a:rPr lang="en-US" sz="2400" dirty="0"/>
              <a:t>genuine interest</a:t>
            </a:r>
          </a:p>
          <a:p>
            <a:r>
              <a:rPr lang="en-US" dirty="0"/>
              <a:t>Bring a small notebook and </a:t>
            </a:r>
            <a:r>
              <a:rPr lang="en-US" dirty="0" smtClean="0"/>
              <a:t>pen</a:t>
            </a:r>
            <a:endParaRPr lang="en-US" dirty="0"/>
          </a:p>
          <a:p>
            <a:pPr lvl="1"/>
            <a:r>
              <a:rPr lang="en-US" sz="2400" dirty="0"/>
              <a:t>Things to ask later during </a:t>
            </a:r>
            <a:r>
              <a:rPr lang="en-US" sz="2400" dirty="0" smtClean="0"/>
              <a:t>    down </a:t>
            </a:r>
            <a:r>
              <a:rPr lang="en-US" sz="2400" dirty="0"/>
              <a:t>time</a:t>
            </a:r>
          </a:p>
          <a:p>
            <a:pPr lvl="1"/>
            <a:r>
              <a:rPr lang="en-US" sz="2400" dirty="0"/>
              <a:t>Things you’d like to look up </a:t>
            </a:r>
            <a:r>
              <a:rPr lang="en-US" sz="2400" dirty="0" smtClean="0"/>
              <a:t>  later</a:t>
            </a:r>
            <a:endParaRPr lang="en-US" sz="24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76400"/>
            <a:ext cx="3796123" cy="436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121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1752600"/>
            <a:ext cx="3200400" cy="3906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BEFORE YOU ARRIVE:</a:t>
            </a:r>
            <a:br>
              <a:rPr lang="en-US" b="1" dirty="0">
                <a:solidFill>
                  <a:srgbClr val="FFC000"/>
                </a:solidFill>
              </a:rPr>
            </a:br>
            <a:r>
              <a:rPr lang="en-US" b="1" dirty="0">
                <a:solidFill>
                  <a:srgbClr val="FFC000"/>
                </a:solidFill>
              </a:rPr>
              <a:t>Helpful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1600200"/>
            <a:ext cx="5765800" cy="4876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smtClean="0"/>
              <a:t>Common resources used </a:t>
            </a:r>
            <a:r>
              <a:rPr lang="en-US" sz="2000" dirty="0"/>
              <a:t>to prepare for </a:t>
            </a:r>
            <a:r>
              <a:rPr lang="en-US" sz="2000" dirty="0" smtClean="0"/>
              <a:t>clerkships: </a:t>
            </a:r>
            <a:endParaRPr lang="en-US" sz="2000" dirty="0"/>
          </a:p>
          <a:p>
            <a:pPr marL="0" indent="0">
              <a:buNone/>
            </a:pPr>
            <a:endParaRPr lang="en-US" sz="1100" dirty="0"/>
          </a:p>
          <a:p>
            <a:pPr lvl="0" fontAlgn="base"/>
            <a:r>
              <a:rPr lang="en-US" sz="2000" i="1" dirty="0"/>
              <a:t>Surgical Recall</a:t>
            </a:r>
            <a:r>
              <a:rPr lang="en-US" sz="2000" dirty="0"/>
              <a:t>: Reviewing the appropriate book chapter before each surgery can be helpful. </a:t>
            </a:r>
          </a:p>
          <a:p>
            <a:pPr marL="0" lvl="0" indent="0" fontAlgn="base">
              <a:buNone/>
            </a:pPr>
            <a:endParaRPr lang="en-US" sz="1100" dirty="0"/>
          </a:p>
          <a:p>
            <a:pPr lvl="0" fontAlgn="base"/>
            <a:r>
              <a:rPr lang="en-US" sz="2000" dirty="0"/>
              <a:t>Lawrence's</a:t>
            </a:r>
            <a:r>
              <a:rPr lang="en-US" sz="2000" i="1" dirty="0"/>
              <a:t> Essentials of General Surgery</a:t>
            </a:r>
            <a:r>
              <a:rPr lang="en-US" sz="2000" dirty="0"/>
              <a:t>: </a:t>
            </a:r>
            <a:r>
              <a:rPr lang="en-US" sz="2000" dirty="0" smtClean="0"/>
              <a:t>Provides  a </a:t>
            </a:r>
            <a:r>
              <a:rPr lang="en-US" sz="2000" dirty="0"/>
              <a:t>great reference for specific topics to read about prior to observing a particular procedure.</a:t>
            </a:r>
          </a:p>
          <a:p>
            <a:pPr marL="0" lvl="0" indent="0" fontAlgn="base">
              <a:buNone/>
            </a:pPr>
            <a:endParaRPr lang="en-US" sz="1100" dirty="0"/>
          </a:p>
          <a:p>
            <a:pPr lvl="0" fontAlgn="base"/>
            <a:r>
              <a:rPr lang="en-US" sz="2000" dirty="0"/>
              <a:t>Netter’s</a:t>
            </a:r>
            <a:r>
              <a:rPr lang="en-US" sz="2000" i="1" dirty="0"/>
              <a:t> Atlas of Human Anatomy</a:t>
            </a:r>
            <a:r>
              <a:rPr lang="en-US" sz="2000" dirty="0"/>
              <a:t>, or another anatomy text.  Always know the blood supply!</a:t>
            </a:r>
          </a:p>
          <a:p>
            <a:pPr marL="0" lvl="0" indent="0" fontAlgn="base">
              <a:buNone/>
            </a:pPr>
            <a:endParaRPr lang="en-US" sz="1100" dirty="0"/>
          </a:p>
          <a:p>
            <a:pPr fontAlgn="base"/>
            <a:r>
              <a:rPr lang="en-US" sz="2000" i="1" dirty="0"/>
              <a:t>Dr. Pestana's Surgery Notes</a:t>
            </a:r>
            <a:r>
              <a:rPr lang="en-US" sz="2000" dirty="0"/>
              <a:t>: </a:t>
            </a:r>
            <a:r>
              <a:rPr lang="en-US" sz="2000" dirty="0" smtClean="0"/>
              <a:t>A</a:t>
            </a:r>
            <a:r>
              <a:rPr lang="en-US" sz="2000" b="1" dirty="0" smtClean="0"/>
              <a:t> </a:t>
            </a:r>
            <a:r>
              <a:rPr lang="en-US" sz="2000" dirty="0"/>
              <a:t>short and to-the-point </a:t>
            </a:r>
            <a:r>
              <a:rPr lang="en-US" sz="2000" dirty="0" smtClean="0"/>
              <a:t>book which covers </a:t>
            </a:r>
            <a:r>
              <a:rPr lang="en-US" sz="2000" dirty="0"/>
              <a:t>a lot of the common questions you will get</a:t>
            </a:r>
            <a:r>
              <a:rPr lang="en-US" sz="17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6505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" y="0"/>
            <a:ext cx="8601075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BEFORE YOU ARRIVE:</a:t>
            </a:r>
            <a:br>
              <a:rPr lang="en-US" b="1" dirty="0">
                <a:solidFill>
                  <a:srgbClr val="FFC000"/>
                </a:solidFill>
              </a:rPr>
            </a:br>
            <a:r>
              <a:rPr lang="en-US" b="1" dirty="0">
                <a:solidFill>
                  <a:srgbClr val="FFC000"/>
                </a:solidFill>
              </a:rPr>
              <a:t>Helpful Resources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5257800" cy="47244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400" dirty="0"/>
              <a:t>Here are additional helpful resources:  </a:t>
            </a:r>
          </a:p>
          <a:p>
            <a:pPr marL="0" indent="0">
              <a:buNone/>
            </a:pPr>
            <a:endParaRPr lang="en-US" sz="900" dirty="0"/>
          </a:p>
          <a:p>
            <a:pPr lvl="0" fontAlgn="base"/>
            <a:r>
              <a:rPr lang="en-US" sz="2400" i="1" dirty="0"/>
              <a:t>Gowned and Gloved </a:t>
            </a:r>
            <a:r>
              <a:rPr lang="en-US" sz="2400" dirty="0"/>
              <a:t>book series (available in print, on iPhone or Kindle): Great </a:t>
            </a:r>
            <a:r>
              <a:rPr lang="en-US" sz="2400" dirty="0" smtClean="0"/>
              <a:t>to </a:t>
            </a:r>
            <a:r>
              <a:rPr lang="en-US" sz="2400" dirty="0"/>
              <a:t>look up the surgery you'll be seeing right </a:t>
            </a:r>
            <a:r>
              <a:rPr lang="en-US" sz="2400" dirty="0" smtClean="0"/>
              <a:t>before; gives an overview </a:t>
            </a:r>
            <a:r>
              <a:rPr lang="en-US" sz="2400" dirty="0"/>
              <a:t>of the anatomy and steps involved in each surgical procedure.</a:t>
            </a:r>
          </a:p>
          <a:p>
            <a:pPr marL="0" lvl="0" indent="0" fontAlgn="base">
              <a:buNone/>
            </a:pPr>
            <a:endParaRPr lang="en-US" sz="1300" dirty="0"/>
          </a:p>
          <a:p>
            <a:pPr lvl="0" fontAlgn="base"/>
            <a:r>
              <a:rPr lang="en-US" sz="2400" dirty="0"/>
              <a:t>Zollinger's </a:t>
            </a:r>
            <a:r>
              <a:rPr lang="en-US" sz="2400" i="1" dirty="0"/>
              <a:t>Atlas of Surgical Operations</a:t>
            </a:r>
            <a:r>
              <a:rPr lang="en-US" sz="2400" dirty="0"/>
              <a:t>: Pertinent anatomy for the case.</a:t>
            </a:r>
          </a:p>
          <a:p>
            <a:pPr marL="0" lvl="0" indent="0" fontAlgn="base">
              <a:buNone/>
            </a:pPr>
            <a:endParaRPr lang="en-US" sz="1300" dirty="0"/>
          </a:p>
          <a:p>
            <a:pPr lvl="0" fontAlgn="base"/>
            <a:r>
              <a:rPr lang="en-US" sz="2400" i="1" dirty="0"/>
              <a:t>First Aid for the Wards</a:t>
            </a:r>
          </a:p>
          <a:p>
            <a:pPr marL="0" lvl="0" indent="0" fontAlgn="base">
              <a:buNone/>
            </a:pPr>
            <a:endParaRPr lang="en-US" sz="1300" dirty="0"/>
          </a:p>
          <a:p>
            <a:pPr lvl="0" fontAlgn="base"/>
            <a:r>
              <a:rPr lang="en-US" sz="2400" i="1" dirty="0"/>
              <a:t>First Aid for the Surgery Clerkship </a:t>
            </a:r>
          </a:p>
          <a:p>
            <a:pPr marL="0" lvl="0" indent="0" fontAlgn="base">
              <a:buNone/>
            </a:pPr>
            <a:endParaRPr lang="en-US" sz="1300" dirty="0"/>
          </a:p>
          <a:p>
            <a:pPr lvl="0" fontAlgn="base"/>
            <a:r>
              <a:rPr lang="en-US" sz="2400" dirty="0"/>
              <a:t>Knot Tying Manual </a:t>
            </a:r>
          </a:p>
          <a:p>
            <a:pPr marL="0" lvl="0" indent="0" fontAlgn="base">
              <a:buNone/>
            </a:pPr>
            <a:endParaRPr lang="en-US" sz="1300" dirty="0"/>
          </a:p>
          <a:p>
            <a:pPr lvl="0" fontAlgn="base"/>
            <a:r>
              <a:rPr lang="en-US" sz="2400" dirty="0"/>
              <a:t>ACS/ASE Medical Student Simulation-based Surgical Skills Curriculum </a:t>
            </a:r>
          </a:p>
          <a:p>
            <a:pPr lvl="0" fontAlgn="base"/>
            <a:endParaRPr lang="en-US" sz="2400" dirty="0"/>
          </a:p>
          <a:p>
            <a:endParaRPr lang="en-US" dirty="0"/>
          </a:p>
        </p:txBody>
      </p:sp>
      <p:pic>
        <p:nvPicPr>
          <p:cNvPr id="4099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017003"/>
            <a:ext cx="3648075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364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342" y="0"/>
            <a:ext cx="8610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BEFORE YOU ARRIVE:</a:t>
            </a:r>
            <a:br>
              <a:rPr lang="en-US" b="1" dirty="0">
                <a:solidFill>
                  <a:srgbClr val="FFC000"/>
                </a:solidFill>
              </a:rPr>
            </a:br>
            <a:r>
              <a:rPr lang="en-US" b="1" dirty="0">
                <a:solidFill>
                  <a:srgbClr val="FFC000"/>
                </a:solidFill>
              </a:rPr>
              <a:t>1</a:t>
            </a:r>
            <a:r>
              <a:rPr lang="en-US" b="1" baseline="30000" dirty="0">
                <a:solidFill>
                  <a:srgbClr val="FFC000"/>
                </a:solidFill>
              </a:rPr>
              <a:t>st</a:t>
            </a:r>
            <a:r>
              <a:rPr lang="en-US" b="1" dirty="0">
                <a:solidFill>
                  <a:srgbClr val="FFC000"/>
                </a:solidFill>
              </a:rPr>
              <a:t> Day Attire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" y="1676400"/>
            <a:ext cx="4876800" cy="4648200"/>
          </a:xfrm>
        </p:spPr>
        <p:txBody>
          <a:bodyPr>
            <a:normAutofit/>
          </a:bodyPr>
          <a:lstStyle/>
          <a:p>
            <a:r>
              <a:rPr lang="en-US" dirty="0"/>
              <a:t>Dress/groom professionally. </a:t>
            </a:r>
          </a:p>
          <a:p>
            <a:pPr marL="0" indent="0">
              <a:buNone/>
            </a:pPr>
            <a:endParaRPr lang="en-US" sz="800" dirty="0"/>
          </a:p>
          <a:p>
            <a:pPr lvl="1"/>
            <a:r>
              <a:rPr lang="en-US" dirty="0"/>
              <a:t>You may be required to wear your white coat</a:t>
            </a:r>
          </a:p>
          <a:p>
            <a:pPr lvl="1"/>
            <a:r>
              <a:rPr lang="en-US" dirty="0"/>
              <a:t>Professional business attire unless otherwise instructed</a:t>
            </a:r>
          </a:p>
          <a:p>
            <a:pPr lvl="1"/>
            <a:r>
              <a:rPr lang="en-US" dirty="0"/>
              <a:t>Dress pants, shirt, tie, work-appropriate dresses</a:t>
            </a:r>
          </a:p>
          <a:p>
            <a:pPr lvl="1"/>
            <a:r>
              <a:rPr lang="en-US" dirty="0"/>
              <a:t>Closed toe shoes</a:t>
            </a:r>
          </a:p>
          <a:p>
            <a:pPr marL="457200" lvl="1" indent="0">
              <a:buNone/>
            </a:pPr>
            <a:endParaRPr lang="en-US" sz="800" dirty="0"/>
          </a:p>
          <a:p>
            <a:r>
              <a:rPr lang="en-US" dirty="0"/>
              <a:t>If unsure, overdress the first day; then scale back </a:t>
            </a:r>
            <a:r>
              <a:rPr lang="en-US" dirty="0" smtClean="0"/>
              <a:t>to </a:t>
            </a:r>
            <a:r>
              <a:rPr lang="en-US" dirty="0"/>
              <a:t>align with others, or </a:t>
            </a:r>
            <a:r>
              <a:rPr lang="en-US" dirty="0" smtClean="0"/>
              <a:t>as instructed.</a:t>
            </a:r>
            <a:endParaRPr lang="en-US" dirty="0"/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C426E3C-B799-40CF-8CE9-F61C02D242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2057400"/>
            <a:ext cx="3962400" cy="349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84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7630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BEFORE YOU ARRIVE:</a:t>
            </a:r>
            <a:br>
              <a:rPr lang="en-US" b="1" dirty="0">
                <a:solidFill>
                  <a:srgbClr val="FFC000"/>
                </a:solidFill>
              </a:rPr>
            </a:br>
            <a:r>
              <a:rPr lang="en-US" b="1" dirty="0">
                <a:solidFill>
                  <a:srgbClr val="FFC000"/>
                </a:solidFill>
              </a:rPr>
              <a:t>Tips for Operating Room Attire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1553" y="2057400"/>
            <a:ext cx="4953000" cy="4525963"/>
          </a:xfrm>
        </p:spPr>
        <p:txBody>
          <a:bodyPr>
            <a:normAutofit/>
          </a:bodyPr>
          <a:lstStyle/>
          <a:p>
            <a:r>
              <a:rPr lang="en-US" dirty="0"/>
              <a:t>For long procedures, some medical students have found compression socks to be helpful.</a:t>
            </a:r>
          </a:p>
          <a:p>
            <a:pPr marL="0" indent="0">
              <a:buNone/>
            </a:pPr>
            <a:endParaRPr lang="en-US" sz="800" dirty="0"/>
          </a:p>
          <a:p>
            <a:pPr lvl="1"/>
            <a:r>
              <a:rPr lang="en-US" dirty="0"/>
              <a:t>Available for purchase at most drugstores</a:t>
            </a:r>
          </a:p>
          <a:p>
            <a:pPr marL="457200" lvl="1" indent="0">
              <a:buNone/>
            </a:pPr>
            <a:endParaRPr lang="en-US" sz="1200" dirty="0"/>
          </a:p>
          <a:p>
            <a:r>
              <a:rPr lang="en-US" dirty="0"/>
              <a:t>Comfortable shoes (e.g., sneakers, clogs, etc.) are a </a:t>
            </a:r>
            <a:r>
              <a:rPr lang="en-US" i="1" dirty="0"/>
              <a:t>must.</a:t>
            </a:r>
          </a:p>
        </p:txBody>
      </p:sp>
      <p:pic>
        <p:nvPicPr>
          <p:cNvPr id="10242" name="Picture 2" descr="C:\Users\kmckenzie\AppData\Local\Microsoft\Windows\Temporary Internet Files\Content.IE5\IA9WOJEZ\silly_socks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600200"/>
            <a:ext cx="3530159" cy="457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849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204" y="28414"/>
            <a:ext cx="8875396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BEFORE YOU ARRIVE:</a:t>
            </a:r>
            <a:br>
              <a:rPr lang="en-US" b="1" dirty="0">
                <a:solidFill>
                  <a:srgbClr val="FFC000"/>
                </a:solidFill>
              </a:rPr>
            </a:br>
            <a:r>
              <a:rPr lang="en-US" b="1" dirty="0">
                <a:solidFill>
                  <a:srgbClr val="FFC000"/>
                </a:solidFill>
              </a:rPr>
              <a:t>Shadowing in the OR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14800" y="1371600"/>
            <a:ext cx="5181600" cy="4991100"/>
          </a:xfrm>
        </p:spPr>
        <p:txBody>
          <a:bodyPr>
            <a:normAutofit/>
          </a:bodyPr>
          <a:lstStyle/>
          <a:p>
            <a:r>
              <a:rPr lang="en-US" dirty="0"/>
              <a:t>Review videos for gowning and gloving.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dirty="0"/>
              <a:t>Wear scrubs, mask, hair cover, booties, and eye protection (e.g., face guard, disposable glasses, or your own glasses) in the OR.</a:t>
            </a:r>
          </a:p>
          <a:p>
            <a:pPr marL="0" indent="0">
              <a:buNone/>
            </a:pPr>
            <a:endParaRPr lang="en-US" sz="800" dirty="0"/>
          </a:p>
          <a:p>
            <a:pPr lvl="1"/>
            <a:r>
              <a:rPr lang="en-US" dirty="0" smtClean="0"/>
              <a:t>Pro Tip</a:t>
            </a:r>
            <a:r>
              <a:rPr lang="en-US" dirty="0"/>
              <a:t>: tape the top of your mask to </a:t>
            </a:r>
            <a:r>
              <a:rPr lang="en-US" dirty="0" smtClean="0"/>
              <a:t>  the </a:t>
            </a:r>
            <a:r>
              <a:rPr lang="en-US" dirty="0"/>
              <a:t>bridge of your nose to keep your glasses from </a:t>
            </a:r>
            <a:r>
              <a:rPr lang="en-US" dirty="0" smtClean="0"/>
              <a:t>fogging.</a:t>
            </a:r>
            <a:endParaRPr lang="en-US" dirty="0"/>
          </a:p>
          <a:p>
            <a:pPr marL="457200" lvl="1" indent="0">
              <a:buNone/>
            </a:pPr>
            <a:endParaRPr lang="en-US" sz="800" dirty="0"/>
          </a:p>
          <a:p>
            <a:r>
              <a:rPr lang="en-US" dirty="0"/>
              <a:t>Ask where to stand for best </a:t>
            </a:r>
            <a:r>
              <a:rPr lang="en-US" dirty="0" smtClean="0"/>
              <a:t>views.  Don’t </a:t>
            </a:r>
            <a:r>
              <a:rPr lang="en-US" dirty="0"/>
              <a:t>contaminate the sterile field!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D5A9E93-B561-4F05-98D5-403EB4C101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153"/>
          <a:stretch/>
        </p:blipFill>
        <p:spPr>
          <a:xfrm>
            <a:off x="228600" y="2209801"/>
            <a:ext cx="386686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71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 for the Task Force Modul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for the Task Force Modules</Template>
  <TotalTime>29221</TotalTime>
  <Words>1467</Words>
  <Application>Microsoft Office PowerPoint</Application>
  <PresentationFormat>On-screen Show (4:3)</PresentationFormat>
  <Paragraphs>187</Paragraphs>
  <Slides>23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Template for the Task Force Modules</vt:lpstr>
      <vt:lpstr>PowerPoint Presentation</vt:lpstr>
      <vt:lpstr>OBJECTIVE   This presentation is intended to aid you in identifying, securing, and making the most of your shadowing experience.   Discuss its content with a faculty advisor. </vt:lpstr>
      <vt:lpstr>INTRODUCTION: Why Shadow?</vt:lpstr>
      <vt:lpstr>BEFORE YOU ARRIVE: Research</vt:lpstr>
      <vt:lpstr>BEFORE YOU ARRIVE: Helpful Resources</vt:lpstr>
      <vt:lpstr>BEFORE YOU ARRIVE: Helpful Resources (cont.)</vt:lpstr>
      <vt:lpstr>BEFORE YOU ARRIVE: 1st Day Attire</vt:lpstr>
      <vt:lpstr>BEFORE YOU ARRIVE: Tips for Operating Room Attire</vt:lpstr>
      <vt:lpstr>BEFORE YOU ARRIVE: Shadowing in the OR</vt:lpstr>
      <vt:lpstr>BEFORE SURGERY STARTS: Don’t forget your bioneeds breaks</vt:lpstr>
      <vt:lpstr>BEFORE SURGERY STARTS: Who is the patient?</vt:lpstr>
      <vt:lpstr>IN THE OR: An aside about contamination</vt:lpstr>
      <vt:lpstr>“DAY OF” ADVICE: First Things First</vt:lpstr>
      <vt:lpstr>“DAY OF” ADVICE: Surgery is a Team Sport</vt:lpstr>
      <vt:lpstr>“DAY OF” ADVICE: Ask Questions during Down Time</vt:lpstr>
      <vt:lpstr>“DAY OF” ADVICE: Not just the OR</vt:lpstr>
      <vt:lpstr>AFTER YOU ARE FINISHED</vt:lpstr>
      <vt:lpstr>How to Create a Shadowing Program at Your Medical School </vt:lpstr>
      <vt:lpstr>1st STEP:  Talk with the Dean of Students</vt:lpstr>
      <vt:lpstr>2nd STEP (with Dean approval):  Determine Hospital-Specific Requirements </vt:lpstr>
      <vt:lpstr>3rd STEP:  Create and Advertise</vt:lpstr>
      <vt:lpstr>4th STEP:  Specify the Dates/Times  </vt:lpstr>
      <vt:lpstr>SAMPLE SCHEDULING SPREADSHEET</vt:lpstr>
    </vt:vector>
  </TitlesOfParts>
  <Company>The American College of Surgeons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Test</dc:creator>
  <cp:lastModifiedBy>Test</cp:lastModifiedBy>
  <cp:revision>122</cp:revision>
  <dcterms:created xsi:type="dcterms:W3CDTF">2018-01-10T19:15:56Z</dcterms:created>
  <dcterms:modified xsi:type="dcterms:W3CDTF">2018-04-09T14:23:56Z</dcterms:modified>
</cp:coreProperties>
</file>